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42900" y="1699503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Метод анализа всего мозга для сравнения плотности серого и белого вещества между группами испытуемых.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02069-5D59-4985-95E7-2B3AF20A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235" y="2076450"/>
            <a:ext cx="4028440" cy="4648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C58C28-E34E-4F0B-AA3A-94B24BB4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2" y="2196904"/>
            <a:ext cx="5605898" cy="439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4534418" y="1339696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6B463-289A-4453-9603-DEDC58809673}"/>
              </a:ext>
            </a:extLst>
          </p:cNvPr>
          <p:cNvSpPr txBox="1"/>
          <p:nvPr/>
        </p:nvSpPr>
        <p:spPr>
          <a:xfrm>
            <a:off x="2888248" y="2206429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Толщина кортикального слоя</a:t>
            </a:r>
          </a:p>
        </p:txBody>
      </p:sp>
    </p:spTree>
    <p:extLst>
      <p:ext uri="{BB962C8B-B14F-4D97-AF65-F5344CB8AC3E}">
        <p14:creationId xmlns:p14="http://schemas.microsoft.com/office/powerpoint/2010/main" val="30308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52068" y="3128253"/>
            <a:ext cx="6229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Продольная оценка объемов корковых и подкорковых структур.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Продольная оценка толщины кортикального слоя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Продольная оценка класса ткани</a:t>
            </a:r>
          </a:p>
          <a:p>
            <a:endParaRPr lang="en-US" dirty="0"/>
          </a:p>
          <a:p>
            <a:r>
              <a:rPr lang="ru-RU" dirty="0"/>
              <a:t>• Продольная оценка структурной атрофии</a:t>
            </a:r>
          </a:p>
          <a:p>
            <a:endParaRPr lang="en-US" dirty="0"/>
          </a:p>
          <a:p>
            <a:r>
              <a:rPr lang="ru-RU" dirty="0"/>
              <a:t>• Оценка структурной морфологии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35123" y="1635216"/>
            <a:ext cx="42382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Продольные структурные исследования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97F357-A8C8-42ED-A4D5-3AE3FBE5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67" y="2566701"/>
            <a:ext cx="512516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27286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Структурная морфология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800422-B88E-43D3-8819-D646DCE6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267"/>
            <a:ext cx="12192000" cy="4536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C8119-03E4-4296-BE31-DBE3B3358168}"/>
              </a:ext>
            </a:extLst>
          </p:cNvPr>
          <p:cNvSpPr txBox="1"/>
          <p:nvPr/>
        </p:nvSpPr>
        <p:spPr>
          <a:xfrm>
            <a:off x="400050" y="1571625"/>
            <a:ext cx="1142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Метод анализа для сравнения различий форм между группами испытуемых или изменений формы с течением времени.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9927B-DC83-4F66-B82B-24B8573AC78E}"/>
              </a:ext>
            </a:extLst>
          </p:cNvPr>
          <p:cNvSpPr txBox="1"/>
          <p:nvPr/>
        </p:nvSpPr>
        <p:spPr>
          <a:xfrm>
            <a:off x="1057275" y="3843765"/>
            <a:ext cx="1419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вид спереди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26B9C-8EF4-4831-97D6-6C9AE6590A36}"/>
              </a:ext>
            </a:extLst>
          </p:cNvPr>
          <p:cNvSpPr txBox="1"/>
          <p:nvPr/>
        </p:nvSpPr>
        <p:spPr>
          <a:xfrm>
            <a:off x="4537483" y="3822699"/>
            <a:ext cx="1419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вид сзади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BDE69-21A1-4303-81B4-03E2E63E03F6}"/>
              </a:ext>
            </a:extLst>
          </p:cNvPr>
          <p:cNvSpPr txBox="1"/>
          <p:nvPr/>
        </p:nvSpPr>
        <p:spPr>
          <a:xfrm>
            <a:off x="0" y="5992594"/>
            <a:ext cx="8048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Различия в форме между психотическими пациентами и контрольной группой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49E83-BA9B-4C60-A603-ABC96415327B}"/>
              </a:ext>
            </a:extLst>
          </p:cNvPr>
          <p:cNvSpPr txBox="1"/>
          <p:nvPr/>
        </p:nvSpPr>
        <p:spPr>
          <a:xfrm>
            <a:off x="7781925" y="5796775"/>
            <a:ext cx="441007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Изменение формы </a:t>
            </a:r>
            <a:r>
              <a:rPr lang="ru-RU" dirty="0" err="1"/>
              <a:t>энторинальной</a:t>
            </a:r>
            <a:r>
              <a:rPr lang="ru-RU" dirty="0"/>
              <a:t> коры с течением времени у пациентов с ранней болезнью Альцгеймера</a:t>
            </a:r>
          </a:p>
        </p:txBody>
      </p:sp>
    </p:spTree>
    <p:extLst>
      <p:ext uri="{BB962C8B-B14F-4D97-AF65-F5344CB8AC3E}">
        <p14:creationId xmlns:p14="http://schemas.microsoft.com/office/powerpoint/2010/main" val="379632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632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Поведенческие корреляты структурных 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8119-03E4-4296-BE31-DBE3B3358168}"/>
              </a:ext>
            </a:extLst>
          </p:cNvPr>
          <p:cNvSpPr txBox="1"/>
          <p:nvPr/>
        </p:nvSpPr>
        <p:spPr>
          <a:xfrm>
            <a:off x="552450" y="2238375"/>
            <a:ext cx="5543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Качественный структурный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Объемный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Толщина кортикального слоя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Морфометрия на основе вокселей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Продольный анализ</a:t>
            </a:r>
          </a:p>
          <a:p>
            <a:pPr algn="l"/>
            <a:endParaRPr lang="en-US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Структурная морфология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49E83-BA9B-4C60-A603-ABC96415327B}"/>
              </a:ext>
            </a:extLst>
          </p:cNvPr>
          <p:cNvSpPr txBox="1"/>
          <p:nvPr/>
        </p:nvSpPr>
        <p:spPr>
          <a:xfrm>
            <a:off x="7038975" y="2558275"/>
            <a:ext cx="441007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Поведение:</a:t>
            </a:r>
          </a:p>
          <a:p>
            <a:endParaRPr lang="en-US" dirty="0"/>
          </a:p>
          <a:p>
            <a:pPr lvl="1"/>
            <a:r>
              <a:rPr lang="ru-RU" dirty="0"/>
              <a:t>• Выполнение задач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Патологическая уязвимость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Результат вмешательства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D504E926-7FCA-4F95-BB1C-F61547E22990}"/>
              </a:ext>
            </a:extLst>
          </p:cNvPr>
          <p:cNvSpPr/>
          <p:nvPr/>
        </p:nvSpPr>
        <p:spPr>
          <a:xfrm>
            <a:off x="5681662" y="3573937"/>
            <a:ext cx="590550" cy="290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07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5F9FA-C92C-4052-B639-F8084FE0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811"/>
            <a:ext cx="12192000" cy="5567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6321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Поведенческие корреляты структурных мер</a:t>
            </a:r>
          </a:p>
        </p:txBody>
      </p:sp>
    </p:spTree>
    <p:extLst>
      <p:ext uri="{BB962C8B-B14F-4D97-AF65-F5344CB8AC3E}">
        <p14:creationId xmlns:p14="http://schemas.microsoft.com/office/powerpoint/2010/main" val="226927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7AAC2-8029-412A-9A0A-746A9D26AFC4}"/>
              </a:ext>
            </a:extLst>
          </p:cNvPr>
          <p:cNvSpPr txBox="1"/>
          <p:nvPr/>
        </p:nvSpPr>
        <p:spPr>
          <a:xfrm>
            <a:off x="3882748" y="1047145"/>
            <a:ext cx="4795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Ограничения структурных МРТ-исследований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73F22-2864-4DCC-8084-760C0EDFDF2E}"/>
              </a:ext>
            </a:extLst>
          </p:cNvPr>
          <p:cNvSpPr txBox="1"/>
          <p:nvPr/>
        </p:nvSpPr>
        <p:spPr>
          <a:xfrm>
            <a:off x="466725" y="1695450"/>
            <a:ext cx="5981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Множество причин структурного изменения мозга :</a:t>
            </a:r>
            <a:endParaRPr lang="en-US" dirty="0"/>
          </a:p>
          <a:p>
            <a:endParaRPr lang="ru-RU" dirty="0"/>
          </a:p>
          <a:p>
            <a:pPr lvl="1"/>
            <a:r>
              <a:rPr lang="ru-RU" dirty="0"/>
              <a:t>• Разработка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Атрофия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</a:t>
            </a:r>
            <a:r>
              <a:rPr lang="ru-RU" dirty="0" err="1"/>
              <a:t>Нейродегенерация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/>
              <a:t>• Упражнение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Использование психоактивных </a:t>
            </a:r>
            <a:endParaRPr lang="en-US" dirty="0"/>
          </a:p>
          <a:p>
            <a:pPr lvl="1"/>
            <a:r>
              <a:rPr lang="ru-RU" dirty="0"/>
              <a:t>веществ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Воспаление / отек.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• </a:t>
            </a:r>
            <a:r>
              <a:rPr lang="ru-RU" dirty="0" err="1"/>
              <a:t>Глиоз</a:t>
            </a:r>
            <a:endParaRPr lang="ru-RU" dirty="0"/>
          </a:p>
        </p:txBody>
      </p:sp>
      <p:pic>
        <p:nvPicPr>
          <p:cNvPr id="1026" name="Picture 2" descr="Brain Changes in Relapsing MS Found to Follow Pattern in Tracking Study">
            <a:extLst>
              <a:ext uri="{FF2B5EF4-FFF2-40B4-BE49-F238E27FC236}">
                <a16:creationId xmlns:a16="http://schemas.microsoft.com/office/drawing/2014/main" id="{F48FF316-0A94-4850-B10F-0286D00D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07" y="2466975"/>
            <a:ext cx="5951412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5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ECFA8-9E23-41A6-A52A-92B8AF19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60485A-C7E4-4E5A-8B7A-D770AC74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2800262"/>
            <a:ext cx="8278380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3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04CF38-3EFF-4553-BD39-D6D66991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52"/>
            <a:ext cx="11954574" cy="54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F42CD-F072-466E-9849-E64942BB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76"/>
            <a:ext cx="12192000" cy="5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/>
              <a:t>Качественная оценка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840FD-16D1-46B3-B266-C7D88FA9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962"/>
            <a:ext cx="12192000" cy="354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B07B9-468C-46AD-8E46-9159F8AC37D2}"/>
              </a:ext>
            </a:extLst>
          </p:cNvPr>
          <p:cNvSpPr txBox="1"/>
          <p:nvPr/>
        </p:nvSpPr>
        <p:spPr>
          <a:xfrm>
            <a:off x="0" y="540208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Инфаркт коры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82C5A-C3DF-485C-B5FB-279A8EE987E2}"/>
              </a:ext>
            </a:extLst>
          </p:cNvPr>
          <p:cNvSpPr txBox="1"/>
          <p:nvPr/>
        </p:nvSpPr>
        <p:spPr>
          <a:xfrm>
            <a:off x="3227482" y="5402087"/>
            <a:ext cx="25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Гиперинтенсивность белого вещества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3B586-6AA3-4D68-9179-17FD99B80BCD}"/>
              </a:ext>
            </a:extLst>
          </p:cNvPr>
          <p:cNvSpPr txBox="1"/>
          <p:nvPr/>
        </p:nvSpPr>
        <p:spPr>
          <a:xfrm>
            <a:off x="6096000" y="5402087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Травматическое повреждение мозга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1C204-09F4-4CB3-A7E3-E58E7368446F}"/>
              </a:ext>
            </a:extLst>
          </p:cNvPr>
          <p:cNvSpPr txBox="1"/>
          <p:nvPr/>
        </p:nvSpPr>
        <p:spPr>
          <a:xfrm>
            <a:off x="9210675" y="5402087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Поражения перивентрикулярного белого вещества</a:t>
            </a:r>
          </a:p>
        </p:txBody>
      </p:sp>
    </p:spTree>
    <p:extLst>
      <p:ext uri="{BB962C8B-B14F-4D97-AF65-F5344CB8AC3E}">
        <p14:creationId xmlns:p14="http://schemas.microsoft.com/office/powerpoint/2010/main" val="134540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Объемный анализ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ED5772-85CA-4E83-9595-E8143585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084"/>
            <a:ext cx="12192000" cy="50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663234" y="1117298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Объемный анализ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4AD96E-7F1A-4123-A1D6-9FB07F01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6630"/>
            <a:ext cx="10810875" cy="52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534418" y="1155030"/>
            <a:ext cx="31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C107D9-88E8-432A-A81B-6E62B611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548"/>
            <a:ext cx="12192000" cy="5059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43DBE-AA35-4D54-A831-1EF7FF17EC2C}"/>
              </a:ext>
            </a:extLst>
          </p:cNvPr>
          <p:cNvSpPr txBox="1"/>
          <p:nvPr/>
        </p:nvSpPr>
        <p:spPr>
          <a:xfrm>
            <a:off x="9563100" y="1796405"/>
            <a:ext cx="2447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Пиальная поверхность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426AA-ACD8-44D5-9A7C-68E6C3339BC0}"/>
              </a:ext>
            </a:extLst>
          </p:cNvPr>
          <p:cNvSpPr txBox="1"/>
          <p:nvPr/>
        </p:nvSpPr>
        <p:spPr>
          <a:xfrm>
            <a:off x="7572375" y="5610225"/>
            <a:ext cx="14859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Поверхность белого вещества</a:t>
            </a:r>
          </a:p>
        </p:txBody>
      </p:sp>
    </p:spTree>
    <p:extLst>
      <p:ext uri="{BB962C8B-B14F-4D97-AF65-F5344CB8AC3E}">
        <p14:creationId xmlns:p14="http://schemas.microsoft.com/office/powerpoint/2010/main" val="39774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87D1E1-5AF2-4E7D-9AF1-2FF33242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581" y="1713782"/>
            <a:ext cx="4458322" cy="51442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169585-1C6E-41F3-BDAC-C9857FA4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524362"/>
            <a:ext cx="6000750" cy="5154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534418" y="1339696"/>
            <a:ext cx="3123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Толщина кортикального слоя</a:t>
            </a:r>
          </a:p>
        </p:txBody>
      </p:sp>
    </p:spTree>
    <p:extLst>
      <p:ext uri="{BB962C8B-B14F-4D97-AF65-F5344CB8AC3E}">
        <p14:creationId xmlns:p14="http://schemas.microsoft.com/office/powerpoint/2010/main" val="350925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Структурное МРТ-исследование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53485-F2C5-4F24-A1D3-EECDCE2D7D6E}"/>
              </a:ext>
            </a:extLst>
          </p:cNvPr>
          <p:cNvSpPr txBox="1"/>
          <p:nvPr/>
        </p:nvSpPr>
        <p:spPr>
          <a:xfrm>
            <a:off x="4261844" y="1330171"/>
            <a:ext cx="36683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Морфометрия на основе вокселей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FDA8D-47B5-452B-A6FE-CFB5F7679DB8}"/>
              </a:ext>
            </a:extLst>
          </p:cNvPr>
          <p:cNvSpPr txBox="1"/>
          <p:nvPr/>
        </p:nvSpPr>
        <p:spPr>
          <a:xfrm>
            <a:off x="342900" y="1699503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Метод анализа всего мозга для сравнения плотности серого и белого вещества между группами испытуемых.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92E3E-BAF4-46F1-B744-95EF69BC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9150"/>
            <a:ext cx="12192000" cy="3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492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251</Words>
  <Application>Microsoft Office PowerPoint</Application>
  <PresentationFormat>Широкоэкранный</PresentationFormat>
  <Paragraphs>86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Helvetica-Light</vt:lpstr>
      <vt:lpstr>Тема Office</vt:lpstr>
      <vt:lpstr>Фундаментальная нейронаука для нейровизуализации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Структурное МРТ-исследование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234</cp:revision>
  <dcterms:created xsi:type="dcterms:W3CDTF">2021-08-12T17:32:45Z</dcterms:created>
  <dcterms:modified xsi:type="dcterms:W3CDTF">2021-08-20T18:45:43Z</dcterms:modified>
</cp:coreProperties>
</file>